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404" r:id="rId3"/>
    <p:sldId id="405" r:id="rId4"/>
    <p:sldId id="410" r:id="rId5"/>
    <p:sldId id="411" r:id="rId6"/>
    <p:sldId id="406" r:id="rId7"/>
    <p:sldId id="407" r:id="rId8"/>
    <p:sldId id="408" r:id="rId9"/>
    <p:sldId id="40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67" autoAdjust="0"/>
    <p:restoredTop sz="98505" autoAdjust="0"/>
  </p:normalViewPr>
  <p:slideViewPr>
    <p:cSldViewPr snapToGrid="0" snapToObjects="1">
      <p:cViewPr varScale="1">
        <p:scale>
          <a:sx n="112" d="100"/>
          <a:sy n="112" d="100"/>
        </p:scale>
        <p:origin x="138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E18515-3D86-1D41-BD44-E0D3DE036E92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6E4B18-6C9D-6E4C-B246-8B18804759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0132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2F148-54BD-4349-BD10-B7333EAF03AE}" type="datetimeFigureOut">
              <a:rPr lang="en-US" smtClean="0"/>
              <a:t>11/14/2017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Click to edit Master text styles</a:t>
            </a:r>
          </a:p>
          <a:p>
            <a:pPr lvl="1"/>
            <a:r>
              <a:rPr lang="el-GR" smtClean="0"/>
              <a:t>Second level</a:t>
            </a:r>
          </a:p>
          <a:p>
            <a:pPr lvl="2"/>
            <a:r>
              <a:rPr lang="el-GR" smtClean="0"/>
              <a:t>Third level</a:t>
            </a:r>
          </a:p>
          <a:p>
            <a:pPr lvl="3"/>
            <a:r>
              <a:rPr lang="el-GR" smtClean="0"/>
              <a:t>Fourth level</a:t>
            </a:r>
          </a:p>
          <a:p>
            <a:pPr lvl="4"/>
            <a:r>
              <a:rPr lang="el-G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B56C4-39FD-8B41-B9B2-4F17400951E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65912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16175"/>
          </a:xfrm>
        </p:spPr>
        <p:txBody>
          <a:bodyPr>
            <a:normAutofit/>
          </a:bodyPr>
          <a:lstStyle>
            <a:lvl1pPr algn="ctr"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6285" y="710473"/>
            <a:ext cx="8636713" cy="48768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510528"/>
            <a:ext cx="1524000" cy="329184"/>
          </a:xfrm>
        </p:spPr>
        <p:txBody>
          <a:bodyPr/>
          <a:lstStyle>
            <a:lvl1pPr algn="r">
              <a:defRPr/>
            </a:lvl1pPr>
          </a:lstStyle>
          <a:p>
            <a:r>
              <a:rPr lang="el-GR" dirty="0" smtClean="0"/>
              <a:t>Σελ. </a:t>
            </a:r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17763"/>
            <a:ext cx="9144000" cy="0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417936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84736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49224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651052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651052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63367" y="6510528"/>
            <a:ext cx="3291669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l-GR" dirty="0" smtClean="0"/>
              <a:t>Μάθημα </a:t>
            </a:r>
            <a:r>
              <a:rPr lang="en-US" dirty="0" smtClean="0"/>
              <a:t>4</a:t>
            </a:r>
            <a:r>
              <a:rPr lang="el-GR" dirty="0" smtClean="0"/>
              <a:t>ο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685800" y="4507993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6398" y="403408"/>
            <a:ext cx="5997602" cy="1837764"/>
          </a:xfrm>
        </p:spPr>
        <p:txBody>
          <a:bodyPr/>
          <a:lstStyle/>
          <a:p>
            <a:r>
              <a:rPr lang="en-US" sz="3600" dirty="0" smtClean="0"/>
              <a:t>Biomechanics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32243" y="4509581"/>
            <a:ext cx="5700620" cy="1503424"/>
          </a:xfrm>
        </p:spPr>
        <p:txBody>
          <a:bodyPr>
            <a:normAutofit lnSpcReduction="10000"/>
          </a:bodyPr>
          <a:lstStyle/>
          <a:p>
            <a:r>
              <a:rPr lang="el-GR" dirty="0" smtClean="0"/>
              <a:t>7</a:t>
            </a:r>
            <a:r>
              <a:rPr lang="el-GR" baseline="30000" dirty="0" smtClean="0"/>
              <a:t>ο</a:t>
            </a:r>
            <a:r>
              <a:rPr lang="el-GR" dirty="0" smtClean="0"/>
              <a:t> εξάμηνο</a:t>
            </a:r>
          </a:p>
          <a:p>
            <a:r>
              <a:rPr lang="el-GR" dirty="0" smtClean="0"/>
              <a:t>Σχολή Μηχανολόγων Μηχανικών ΕΜΠ</a:t>
            </a:r>
          </a:p>
          <a:p>
            <a:r>
              <a:rPr lang="el-GR" sz="1900" dirty="0" smtClean="0"/>
              <a:t>Διδάσκων:</a:t>
            </a:r>
            <a:endParaRPr lang="el-GR" sz="1900" dirty="0"/>
          </a:p>
          <a:p>
            <a:r>
              <a:rPr lang="en-US" sz="1900" dirty="0" smtClean="0"/>
              <a:t>Michael </a:t>
            </a:r>
            <a:r>
              <a:rPr lang="en-US" sz="1900" dirty="0" err="1" smtClean="0"/>
              <a:t>Neidlin</a:t>
            </a:r>
            <a:endParaRPr lang="el-GR" sz="1900" dirty="0" smtClean="0"/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69675" y="6035045"/>
            <a:ext cx="134456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de-DE" sz="800" i="1" dirty="0"/>
              <a:t>Fritz Kahn (1888 – 1968)</a:t>
            </a:r>
            <a:endParaRPr lang="en-US" sz="8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3032243" y="3682151"/>
            <a:ext cx="5707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Practical Course </a:t>
            </a:r>
            <a:r>
              <a:rPr lang="en-US" sz="2400" b="1" dirty="0" smtClean="0"/>
              <a:t>Updated information</a:t>
            </a:r>
            <a:endParaRPr lang="en-US" sz="24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146398" y="2243094"/>
            <a:ext cx="5997602" cy="84865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5400" kern="1200" cap="all" spc="-1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685800" y="2241506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935" t="7103" r="5159" b="1274"/>
          <a:stretch/>
        </p:blipFill>
        <p:spPr>
          <a:xfrm>
            <a:off x="165926" y="621274"/>
            <a:ext cx="2648315" cy="539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310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course structure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661" y="734810"/>
            <a:ext cx="1575014" cy="212831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9061" y="2897092"/>
            <a:ext cx="1950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CT data provided</a:t>
            </a:r>
            <a:endParaRPr lang="de-DE" dirty="0"/>
          </a:p>
        </p:txBody>
      </p:sp>
      <p:grpSp>
        <p:nvGrpSpPr>
          <p:cNvPr id="20" name="Group 19"/>
          <p:cNvGrpSpPr/>
          <p:nvPr/>
        </p:nvGrpSpPr>
        <p:grpSpPr>
          <a:xfrm>
            <a:off x="2292836" y="925310"/>
            <a:ext cx="3076641" cy="2294947"/>
            <a:chOff x="2292836" y="925310"/>
            <a:chExt cx="3076641" cy="229494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76700" y="925310"/>
              <a:ext cx="1292777" cy="1602717"/>
            </a:xfrm>
            <a:prstGeom prst="rect">
              <a:avLst/>
            </a:prstGeom>
          </p:spPr>
        </p:pic>
        <p:sp>
          <p:nvSpPr>
            <p:cNvPr id="7" name="Right Arrow 6"/>
            <p:cNvSpPr/>
            <p:nvPr/>
          </p:nvSpPr>
          <p:spPr>
            <a:xfrm>
              <a:off x="2481262" y="1470353"/>
              <a:ext cx="1085850" cy="3714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292836" y="1841828"/>
              <a:ext cx="167225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Segmentation/</a:t>
              </a:r>
            </a:p>
            <a:p>
              <a:r>
                <a:rPr lang="en-US" dirty="0" smtClean="0"/>
                <a:t>smoothing</a:t>
              </a:r>
              <a:endParaRPr lang="de-DE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013593" y="2573926"/>
              <a:ext cx="13558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STL model </a:t>
              </a:r>
            </a:p>
            <a:p>
              <a:r>
                <a:rPr lang="en-US" dirty="0" smtClean="0"/>
                <a:t>of femur</a:t>
              </a:r>
              <a:endParaRPr lang="de-DE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700712" y="825436"/>
            <a:ext cx="318548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Material models (in vitro tests</a:t>
            </a:r>
          </a:p>
          <a:p>
            <a:r>
              <a:rPr lang="en-US" dirty="0" smtClean="0"/>
              <a:t>from literature)</a:t>
            </a:r>
          </a:p>
          <a:p>
            <a:endParaRPr lang="en-US" dirty="0"/>
          </a:p>
          <a:p>
            <a:r>
              <a:rPr lang="en-US" dirty="0" smtClean="0"/>
              <a:t>Loading conditions (Forces</a:t>
            </a:r>
          </a:p>
          <a:p>
            <a:r>
              <a:rPr lang="en-US" dirty="0" smtClean="0"/>
              <a:t>acting on the femur head)</a:t>
            </a:r>
          </a:p>
          <a:p>
            <a:endParaRPr lang="en-US" dirty="0"/>
          </a:p>
          <a:p>
            <a:r>
              <a:rPr lang="en-US" dirty="0" smtClean="0"/>
              <a:t>P: 70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  <a:r>
              <a:rPr lang="en-US" dirty="0" smtClean="0"/>
              <a:t>180 kg</a:t>
            </a:r>
          </a:p>
          <a:p>
            <a:r>
              <a:rPr lang="en-US" dirty="0" smtClean="0"/>
              <a:t>Standing and jumping</a:t>
            </a:r>
            <a:endParaRPr lang="de-DE" dirty="0"/>
          </a:p>
        </p:txBody>
      </p:sp>
      <p:grpSp>
        <p:nvGrpSpPr>
          <p:cNvPr id="21" name="Group 20"/>
          <p:cNvGrpSpPr/>
          <p:nvPr/>
        </p:nvGrpSpPr>
        <p:grpSpPr>
          <a:xfrm>
            <a:off x="2229163" y="1200150"/>
            <a:ext cx="1735926" cy="2171700"/>
            <a:chOff x="2229163" y="1200150"/>
            <a:chExt cx="1735926" cy="2171700"/>
          </a:xfrm>
        </p:grpSpPr>
        <p:sp>
          <p:nvSpPr>
            <p:cNvPr id="13" name="Rectangle 12"/>
            <p:cNvSpPr/>
            <p:nvPr/>
          </p:nvSpPr>
          <p:spPr>
            <a:xfrm>
              <a:off x="2229163" y="1200150"/>
              <a:ext cx="1735926" cy="21717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346718" y="2718255"/>
              <a:ext cx="1479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Homework II</a:t>
              </a:r>
              <a:endParaRPr lang="de-DE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396661" y="4316210"/>
            <a:ext cx="4835610" cy="1602717"/>
            <a:chOff x="396661" y="4316210"/>
            <a:chExt cx="4835610" cy="160271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6661" y="4316210"/>
              <a:ext cx="1292777" cy="1602717"/>
            </a:xfrm>
            <a:prstGeom prst="rect">
              <a:avLst/>
            </a:prstGeom>
          </p:spPr>
        </p:pic>
        <p:sp>
          <p:nvSpPr>
            <p:cNvPr id="15" name="Right Arrow 14"/>
            <p:cNvSpPr/>
            <p:nvPr/>
          </p:nvSpPr>
          <p:spPr>
            <a:xfrm>
              <a:off x="2481262" y="4832678"/>
              <a:ext cx="1085850" cy="3714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92836" y="5207656"/>
              <a:ext cx="151842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FEA analysis</a:t>
              </a:r>
            </a:p>
            <a:p>
              <a:r>
                <a:rPr lang="en-US" dirty="0" smtClean="0"/>
                <a:t>in PC lab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3905" y="4558622"/>
              <a:ext cx="1018366" cy="1018366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5369477" y="4653658"/>
            <a:ext cx="2701061" cy="923330"/>
            <a:chOff x="5369477" y="4653658"/>
            <a:chExt cx="2701061" cy="923330"/>
          </a:xfrm>
        </p:grpSpPr>
        <p:sp>
          <p:nvSpPr>
            <p:cNvPr id="18" name="TextBox 17"/>
            <p:cNvSpPr txBox="1"/>
            <p:nvPr/>
          </p:nvSpPr>
          <p:spPr>
            <a:xfrm>
              <a:off x="6667590" y="4653658"/>
              <a:ext cx="140294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Short report</a:t>
              </a:r>
            </a:p>
            <a:p>
              <a:r>
                <a:rPr lang="en-US" dirty="0" smtClean="0"/>
                <a:t>with results</a:t>
              </a:r>
            </a:p>
            <a:p>
              <a:r>
                <a:rPr lang="en-US" dirty="0" smtClean="0"/>
                <a:t>(in groups)</a:t>
              </a:r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5369477" y="4836181"/>
              <a:ext cx="1085850" cy="37147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501101" y="4067300"/>
            <a:ext cx="1735926" cy="2171700"/>
            <a:chOff x="2229163" y="1200150"/>
            <a:chExt cx="1735926" cy="2171700"/>
          </a:xfrm>
        </p:grpSpPr>
        <p:sp>
          <p:nvSpPr>
            <p:cNvPr id="25" name="Rectangle 24"/>
            <p:cNvSpPr/>
            <p:nvPr/>
          </p:nvSpPr>
          <p:spPr>
            <a:xfrm>
              <a:off x="2229163" y="1200150"/>
              <a:ext cx="1735926" cy="21717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346718" y="2718255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Homework IV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453759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Image </a:t>
            </a:r>
            <a:r>
              <a:rPr lang="en-US" dirty="0" smtClean="0"/>
              <a:t>Data (3 exist)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Data stored on </a:t>
            </a:r>
            <a:r>
              <a:rPr lang="en-US" b="1" dirty="0"/>
              <a:t>D</a:t>
            </a:r>
            <a:r>
              <a:rPr lang="en-US" b="1" dirty="0" smtClean="0"/>
              <a:t>ropbox</a:t>
            </a:r>
          </a:p>
          <a:p>
            <a:pPr marL="0" indent="0">
              <a:buNone/>
            </a:pPr>
            <a:r>
              <a:rPr lang="en-US" sz="2000" dirty="0"/>
              <a:t>https://www.dropbox.com/s/5wsxh9fle396l94/Bone_CT_high.nrrd?dl=0</a:t>
            </a:r>
            <a:endParaRPr lang="en-US" sz="2000" dirty="0"/>
          </a:p>
          <a:p>
            <a:pPr marL="0" indent="0">
              <a:buNone/>
            </a:pPr>
            <a:r>
              <a:rPr lang="en-US" dirty="0" smtClean="0"/>
              <a:t>#1: High resolution CT data ~1.5 </a:t>
            </a:r>
            <a:r>
              <a:rPr lang="en-US" dirty="0" smtClean="0"/>
              <a:t>GB in *.</a:t>
            </a:r>
            <a:r>
              <a:rPr lang="en-US" dirty="0" err="1" smtClean="0"/>
              <a:t>nrrd</a:t>
            </a:r>
            <a:r>
              <a:rPr lang="en-US" dirty="0" smtClean="0"/>
              <a:t> format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800" dirty="0"/>
              <a:t>https://www.dropbox.com/s/i5ryi91p1958gj8/Bone_CT_high_cropped.nrrd?dl=0</a:t>
            </a:r>
          </a:p>
          <a:p>
            <a:pPr marL="0" indent="0">
              <a:buNone/>
            </a:pPr>
            <a:r>
              <a:rPr lang="en-US" dirty="0" smtClean="0"/>
              <a:t>#2: High resolution CT data, cropped ~300 MB in *.</a:t>
            </a:r>
            <a:r>
              <a:rPr lang="en-US" dirty="0" err="1" smtClean="0"/>
              <a:t>nrrd</a:t>
            </a:r>
            <a:r>
              <a:rPr lang="en-US" dirty="0" smtClean="0"/>
              <a:t> format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000" dirty="0"/>
              <a:t>https://www.dropbox.com/s/oujky4lij576liq/Bone_CT_low.nrrd?dl=0</a:t>
            </a:r>
          </a:p>
          <a:p>
            <a:pPr marL="0" indent="0">
              <a:buNone/>
            </a:pPr>
            <a:r>
              <a:rPr lang="en-US" dirty="0" smtClean="0"/>
              <a:t>#3</a:t>
            </a:r>
            <a:r>
              <a:rPr lang="en-US" dirty="0" smtClean="0"/>
              <a:t>: </a:t>
            </a:r>
            <a:r>
              <a:rPr lang="en-US" dirty="0" smtClean="0"/>
              <a:t>Lower resolution CT data ~130 MB</a:t>
            </a:r>
          </a:p>
          <a:p>
            <a:pPr marL="0" indent="0">
              <a:buNone/>
            </a:pPr>
            <a:r>
              <a:rPr lang="en-US" dirty="0" smtClean="0"/>
              <a:t>Should also work. High res data needs some RAM to post-process.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512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Cropped dataset (for those with little RAM)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8569" y="882218"/>
            <a:ext cx="6967027" cy="526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020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 links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de-DE" sz="1200" dirty="0"/>
              <a:t>Slicer 3D</a:t>
            </a:r>
          </a:p>
          <a:p>
            <a:pPr marL="0" indent="0">
              <a:buNone/>
            </a:pPr>
            <a:endParaRPr lang="de-DE" sz="1200" dirty="0"/>
          </a:p>
          <a:p>
            <a:pPr marL="0" indent="0">
              <a:buNone/>
            </a:pPr>
            <a:r>
              <a:rPr lang="de-DE" sz="1200" dirty="0"/>
              <a:t>GrowCut Video (3 min)</a:t>
            </a:r>
          </a:p>
          <a:p>
            <a:pPr marL="0" indent="0">
              <a:buNone/>
            </a:pPr>
            <a:r>
              <a:rPr lang="de-DE" sz="1200" dirty="0"/>
              <a:t>https://www.youtube.com/watch?v=WZoEu0z1z3o</a:t>
            </a:r>
          </a:p>
          <a:p>
            <a:pPr marL="0" indent="0">
              <a:buNone/>
            </a:pPr>
            <a:endParaRPr lang="de-DE" sz="1200" dirty="0"/>
          </a:p>
          <a:p>
            <a:pPr marL="0" indent="0">
              <a:buNone/>
            </a:pPr>
            <a:r>
              <a:rPr lang="de-DE" sz="1200" dirty="0"/>
              <a:t>Data loading, cropping etc. (22 min)</a:t>
            </a:r>
          </a:p>
          <a:p>
            <a:pPr marL="0" indent="0">
              <a:buNone/>
            </a:pPr>
            <a:r>
              <a:rPr lang="de-DE" sz="1200" dirty="0"/>
              <a:t>https://www.youtube.com/watch?v=MKLWzD0PiIc&amp;t=668s</a:t>
            </a:r>
          </a:p>
          <a:p>
            <a:pPr marL="0" indent="0">
              <a:buNone/>
            </a:pPr>
            <a:endParaRPr lang="de-DE" sz="1200" dirty="0"/>
          </a:p>
          <a:p>
            <a:pPr marL="0" indent="0">
              <a:buNone/>
            </a:pPr>
            <a:r>
              <a:rPr lang="de-DE" sz="1200" dirty="0"/>
              <a:t>Region Growing Segmentation (48min)</a:t>
            </a:r>
          </a:p>
          <a:p>
            <a:pPr marL="0" indent="0">
              <a:buNone/>
            </a:pPr>
            <a:r>
              <a:rPr lang="de-DE" sz="1200" dirty="0"/>
              <a:t>https://www.youtube.com/watch?v=YGbiFh0r3EA&amp;t=1993s</a:t>
            </a:r>
          </a:p>
          <a:p>
            <a:pPr marL="0" indent="0">
              <a:buNone/>
            </a:pPr>
            <a:endParaRPr lang="de-DE" sz="1200" dirty="0"/>
          </a:p>
          <a:p>
            <a:pPr marL="0" indent="0">
              <a:buNone/>
            </a:pPr>
            <a:r>
              <a:rPr lang="de-DE" sz="1200" dirty="0"/>
              <a:t>Segmentation of Lumbar Vertebrae (14 min)</a:t>
            </a:r>
          </a:p>
          <a:p>
            <a:pPr marL="0" indent="0">
              <a:buNone/>
            </a:pPr>
            <a:r>
              <a:rPr lang="de-DE" sz="1200" dirty="0"/>
              <a:t>https://www.youtube.com/watch?v=GGgP89uTOLo</a:t>
            </a:r>
          </a:p>
          <a:p>
            <a:pPr marL="0" indent="0">
              <a:buNone/>
            </a:pPr>
            <a:endParaRPr lang="de-DE" sz="1200" dirty="0"/>
          </a:p>
          <a:p>
            <a:pPr marL="0" indent="0">
              <a:buNone/>
            </a:pPr>
            <a:endParaRPr lang="de-DE" sz="1200" dirty="0"/>
          </a:p>
          <a:p>
            <a:pPr marL="0" indent="0">
              <a:buNone/>
            </a:pPr>
            <a:r>
              <a:rPr lang="de-DE" sz="1200" dirty="0"/>
              <a:t>ITK Snap</a:t>
            </a:r>
          </a:p>
          <a:p>
            <a:pPr marL="0" indent="0">
              <a:buNone/>
            </a:pPr>
            <a:endParaRPr lang="de-DE" sz="1200" dirty="0"/>
          </a:p>
          <a:p>
            <a:pPr marL="0" indent="0">
              <a:buNone/>
            </a:pPr>
            <a:r>
              <a:rPr lang="de-DE" sz="1200" dirty="0"/>
              <a:t>CT Mandible Segmentation (46 min)</a:t>
            </a:r>
          </a:p>
          <a:p>
            <a:pPr marL="0" indent="0">
              <a:buNone/>
            </a:pPr>
            <a:r>
              <a:rPr lang="de-DE" sz="1200" dirty="0"/>
              <a:t>https://www.youtube.com/watch?v=P44m3MZuv5A&amp;t=86s</a:t>
            </a:r>
          </a:p>
          <a:p>
            <a:pPr marL="0" indent="0">
              <a:buNone/>
            </a:pPr>
            <a:endParaRPr lang="de-DE" sz="1200" dirty="0"/>
          </a:p>
          <a:p>
            <a:pPr marL="0" indent="0">
              <a:buNone/>
            </a:pPr>
            <a:endParaRPr lang="de-DE" sz="1200" dirty="0"/>
          </a:p>
          <a:p>
            <a:pPr marL="0" indent="0">
              <a:buNone/>
            </a:pPr>
            <a:r>
              <a:rPr lang="de-DE" sz="1200" dirty="0"/>
              <a:t>Meshmixer:</a:t>
            </a:r>
          </a:p>
          <a:p>
            <a:pPr marL="0" indent="0">
              <a:buNone/>
            </a:pPr>
            <a:endParaRPr lang="de-DE" sz="1200" dirty="0"/>
          </a:p>
          <a:p>
            <a:pPr marL="0" indent="0">
              <a:buNone/>
            </a:pPr>
            <a:r>
              <a:rPr lang="de-DE" sz="1200" dirty="0"/>
              <a:t>Depending on what you need look for:</a:t>
            </a:r>
          </a:p>
          <a:p>
            <a:pPr marL="0" indent="0">
              <a:buNone/>
            </a:pPr>
            <a:r>
              <a:rPr lang="de-DE" sz="1200" dirty="0"/>
              <a:t>Meshmixer close holes, meshmixer model smoothing, meshmixer STL postprocessing in youtube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39112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– Image Segmentation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Image segmentation (open-source):</a:t>
            </a:r>
          </a:p>
          <a:p>
            <a:pPr marL="0" indent="0">
              <a:buNone/>
            </a:pPr>
            <a:r>
              <a:rPr lang="en-US" dirty="0" smtClean="0"/>
              <a:t>You are free to choose. Two suggestions</a:t>
            </a:r>
          </a:p>
          <a:p>
            <a:pPr marL="0" indent="0">
              <a:buNone/>
            </a:pPr>
            <a:r>
              <a:rPr lang="en-US" dirty="0"/>
              <a:t>3dslicer https://www.slicer.org</a:t>
            </a:r>
            <a:r>
              <a:rPr lang="en-US" dirty="0" smtClean="0"/>
              <a:t>/</a:t>
            </a:r>
          </a:p>
          <a:p>
            <a:pPr marL="0" indent="0">
              <a:buNone/>
            </a:pPr>
            <a:r>
              <a:rPr lang="en-US" dirty="0"/>
              <a:t>ITK snap http://www.itksnap.org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125" y="1087005"/>
            <a:ext cx="2047875" cy="10668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5171" y="1972830"/>
            <a:ext cx="765566" cy="7132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2875" y="3004252"/>
            <a:ext cx="684033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There are tutorials and background information on both websites.</a:t>
            </a:r>
          </a:p>
          <a:p>
            <a:r>
              <a:rPr lang="en-US" dirty="0" smtClean="0"/>
              <a:t>Also check out </a:t>
            </a:r>
            <a:r>
              <a:rPr lang="en-US" dirty="0" err="1" smtClean="0"/>
              <a:t>youtube</a:t>
            </a:r>
            <a:r>
              <a:rPr lang="en-US" dirty="0" smtClean="0"/>
              <a:t> </a:t>
            </a:r>
          </a:p>
          <a:p>
            <a:r>
              <a:rPr lang="en-US" dirty="0" smtClean="0"/>
              <a:t>(3d slicer segmentation, </a:t>
            </a:r>
            <a:r>
              <a:rPr lang="en-US" dirty="0" err="1" smtClean="0"/>
              <a:t>itk</a:t>
            </a:r>
            <a:r>
              <a:rPr lang="en-US" dirty="0" smtClean="0"/>
              <a:t> snap) ; </a:t>
            </a:r>
          </a:p>
          <a:p>
            <a:r>
              <a:rPr lang="en-US" dirty="0" smtClean="0"/>
              <a:t>here you will find many videos that go beyond the tutorials. </a:t>
            </a:r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168230" y="4500592"/>
            <a:ext cx="86869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ITK Snap is a bit </a:t>
            </a:r>
            <a:r>
              <a:rPr lang="en-US" dirty="0" err="1"/>
              <a:t>s</a:t>
            </a:r>
            <a:r>
              <a:rPr lang="en-US" dirty="0" err="1" smtClean="0"/>
              <a:t>partanic</a:t>
            </a:r>
            <a:r>
              <a:rPr lang="en-US" dirty="0" smtClean="0"/>
              <a:t>, but also not that overloaded. 3D Slicer is used a </a:t>
            </a:r>
            <a:r>
              <a:rPr lang="en-US" b="1" dirty="0" smtClean="0"/>
              <a:t>lot</a:t>
            </a:r>
            <a:r>
              <a:rPr lang="de-DE" dirty="0" smtClean="0"/>
              <a:t>, so </a:t>
            </a:r>
          </a:p>
          <a:p>
            <a:r>
              <a:rPr lang="en-US" dirty="0" smtClean="0"/>
              <a:t>that might be a good program to have knowledge about.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4042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– STL post-processing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After STL export you need to look at your model and post-process it.</a:t>
            </a:r>
          </a:p>
          <a:p>
            <a:pPr marL="0" indent="0">
              <a:buNone/>
            </a:pPr>
            <a:r>
              <a:rPr lang="en-US" dirty="0" smtClean="0"/>
              <a:t>Inspecting, smoothing and closing of small holes to retrieve a clean geometry for FE analysis.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Autodesk </a:t>
            </a:r>
            <a:r>
              <a:rPr lang="en-US" dirty="0" err="1" smtClean="0"/>
              <a:t>Meshmixer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/>
              <a:t>http://www.meshmixer.com</a:t>
            </a:r>
            <a:r>
              <a:rPr lang="en-US" dirty="0" smtClean="0"/>
              <a:t>/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MeshLab</a:t>
            </a:r>
            <a:r>
              <a:rPr lang="en-US" dirty="0" smtClean="0"/>
              <a:t> (rather complicated ?)</a:t>
            </a:r>
          </a:p>
          <a:p>
            <a:pPr marL="0" indent="0">
              <a:buNone/>
            </a:pPr>
            <a:r>
              <a:rPr lang="de-DE" dirty="0"/>
              <a:t>http://www.meshlab.net/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9366" y="3148873"/>
            <a:ext cx="590550" cy="5429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975" y="4150027"/>
            <a:ext cx="574373" cy="57437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6285" y="5412239"/>
            <a:ext cx="82298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Also other STL editors possible (</a:t>
            </a:r>
            <a:r>
              <a:rPr lang="en-US" dirty="0" err="1" smtClean="0"/>
              <a:t>SketchUp</a:t>
            </a:r>
            <a:r>
              <a:rPr lang="en-US" dirty="0" smtClean="0"/>
              <a:t>...). </a:t>
            </a:r>
            <a:r>
              <a:rPr lang="en-US" dirty="0" err="1" smtClean="0"/>
              <a:t>Youtube</a:t>
            </a:r>
            <a:r>
              <a:rPr lang="en-US" dirty="0" smtClean="0"/>
              <a:t> has again many videos.</a:t>
            </a:r>
          </a:p>
          <a:p>
            <a:r>
              <a:rPr lang="en-US" dirty="0" smtClean="0"/>
              <a:t>E.g. </a:t>
            </a:r>
            <a:r>
              <a:rPr lang="en-US" dirty="0" err="1" smtClean="0"/>
              <a:t>Meshmixer</a:t>
            </a:r>
            <a:r>
              <a:rPr lang="en-US" dirty="0" smtClean="0"/>
              <a:t> smoothing, hole closing etc.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025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Aims of homework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Get used to working with imaging data</a:t>
            </a:r>
          </a:p>
          <a:p>
            <a:r>
              <a:rPr lang="en-US" sz="2000" dirty="0" smtClean="0"/>
              <a:t>Segment one femur (right or left, but remember which one)</a:t>
            </a:r>
          </a:p>
          <a:p>
            <a:r>
              <a:rPr lang="en-US" sz="2000" dirty="0" smtClean="0"/>
              <a:t>Post-process and smooth the STL </a:t>
            </a:r>
            <a:r>
              <a:rPr lang="en-US" sz="2000" dirty="0" smtClean="0">
                <a:sym typeface="Wingdings" panose="05000000000000000000" pitchFamily="2" charset="2"/>
              </a:rPr>
              <a:t> Model for FEA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Send STL </a:t>
            </a:r>
            <a:r>
              <a:rPr lang="en-US" sz="2000" dirty="0">
                <a:sym typeface="Wingdings" panose="05000000000000000000" pitchFamily="2" charset="2"/>
              </a:rPr>
              <a:t>to neidlin@central.ntua.gr via https://wetransfer.com</a:t>
            </a:r>
            <a:r>
              <a:rPr lang="en-US" sz="2000" dirty="0" smtClean="0">
                <a:sym typeface="Wingdings" panose="05000000000000000000" pitchFamily="2" charset="2"/>
              </a:rPr>
              <a:t>/</a:t>
            </a:r>
          </a:p>
          <a:p>
            <a:r>
              <a:rPr lang="en-US" sz="2000" dirty="0" smtClean="0">
                <a:sym typeface="Wingdings" panose="05000000000000000000" pitchFamily="2" charset="2"/>
              </a:rPr>
              <a:t>Until 12.12, better earlier. There is also a HW 3...</a:t>
            </a:r>
            <a:endParaRPr lang="en-US" sz="2000" dirty="0" smtClean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Additional tasks: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Look for material models and in vitro tests of cortical bone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Look for information on bone loading (70-180kg, stand/jump)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 conversion from STL to a CAD format (IGES or STEP) is </a:t>
            </a:r>
            <a:r>
              <a:rPr lang="en-US" b="1" dirty="0" smtClean="0">
                <a:sym typeface="Wingdings" panose="05000000000000000000" pitchFamily="2" charset="2"/>
              </a:rPr>
              <a:t>highly </a:t>
            </a:r>
            <a:r>
              <a:rPr lang="en-US" dirty="0" smtClean="0">
                <a:sym typeface="Wingdings" panose="05000000000000000000" pitchFamily="2" charset="2"/>
              </a:rPr>
              <a:t>beneficial when you want to do FEA. Geometrical irregularities often omit this step. </a:t>
            </a:r>
            <a:r>
              <a:rPr lang="en-US" dirty="0" err="1" smtClean="0">
                <a:sym typeface="Wingdings" panose="05000000000000000000" pitchFamily="2" charset="2"/>
              </a:rPr>
              <a:t>Solidworks</a:t>
            </a:r>
            <a:r>
              <a:rPr lang="en-US" dirty="0" smtClean="0">
                <a:sym typeface="Wingdings" panose="05000000000000000000" pitchFamily="2" charset="2"/>
              </a:rPr>
              <a:t> or </a:t>
            </a:r>
            <a:r>
              <a:rPr lang="en-US" dirty="0" err="1" smtClean="0">
                <a:sym typeface="Wingdings" panose="05000000000000000000" pitchFamily="2" charset="2"/>
              </a:rPr>
              <a:t>FreeCAD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(?)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You are also </a:t>
            </a:r>
            <a:r>
              <a:rPr lang="en-US" b="1" dirty="0" smtClean="0">
                <a:sym typeface="Wingdings" panose="05000000000000000000" pitchFamily="2" charset="2"/>
              </a:rPr>
              <a:t>highly encouraged </a:t>
            </a:r>
            <a:r>
              <a:rPr lang="en-US" dirty="0" smtClean="0">
                <a:sym typeface="Wingdings" panose="05000000000000000000" pitchFamily="2" charset="2"/>
              </a:rPr>
              <a:t>to come up with an own small research question that could be answered with FEA. Do not make </a:t>
            </a:r>
            <a:r>
              <a:rPr lang="en-US" b="1" dirty="0" smtClean="0">
                <a:sym typeface="Wingdings" panose="05000000000000000000" pitchFamily="2" charset="2"/>
              </a:rPr>
              <a:t>it too complicated</a:t>
            </a:r>
            <a:r>
              <a:rPr lang="en-US" dirty="0" smtClean="0">
                <a:sym typeface="Wingdings" panose="05000000000000000000" pitchFamily="2" charset="2"/>
              </a:rPr>
              <a:t> due to limited time.</a:t>
            </a:r>
            <a:endParaRPr lang="en-US" b="1" dirty="0" smtClean="0">
              <a:sym typeface="Wingdings" panose="05000000000000000000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25078" y="5361177"/>
            <a:ext cx="8239125" cy="11525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291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Troubleshooting guide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As this is the first time we are doing this, many things can go wrong.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Don’t worry if segmentation does not work out (maybe a little bit if you are the only one </a:t>
            </a:r>
            <a:r>
              <a:rPr lang="en-US" dirty="0" smtClean="0">
                <a:sym typeface="Wingdings" panose="05000000000000000000" pitchFamily="2" charset="2"/>
              </a:rPr>
              <a:t>), we have a plan B.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The learning aim is to get familiar with the process in a </a:t>
            </a:r>
            <a:r>
              <a:rPr lang="en-US" b="1" dirty="0" smtClean="0">
                <a:sym typeface="Wingdings" panose="05000000000000000000" pitchFamily="2" charset="2"/>
              </a:rPr>
              <a:t>close-to-real-world-scenario </a:t>
            </a:r>
            <a:r>
              <a:rPr lang="en-US" dirty="0" smtClean="0">
                <a:sym typeface="Wingdings" panose="05000000000000000000" pitchFamily="2" charset="2"/>
              </a:rPr>
              <a:t>where the we provide you with a task and you have to come up with a solution by yourself or in teams. 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l-GR" smtClean="0"/>
              <a:t>Σελ. </a:t>
            </a:r>
            <a:fld id="{0CFEC368-1D7A-4F81-ABF6-AE0E36BAF64C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05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Clarity.thmx</Template>
  <TotalTime>0</TotalTime>
  <Words>662</Words>
  <Application>Microsoft Office PowerPoint</Application>
  <PresentationFormat>On-screen Show (4:3)</PresentationFormat>
  <Paragraphs>117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Clarity</vt:lpstr>
      <vt:lpstr>Biomechanics</vt:lpstr>
      <vt:lpstr>Practical course structure</vt:lpstr>
      <vt:lpstr>Image Data (3 exist)</vt:lpstr>
      <vt:lpstr>Cropped dataset (for those with little RAM)</vt:lpstr>
      <vt:lpstr>Tutorial links</vt:lpstr>
      <vt:lpstr>Software – Image Segmentation</vt:lpstr>
      <vt:lpstr>Software – STL post-processing</vt:lpstr>
      <vt:lpstr>Aims of homework</vt:lpstr>
      <vt:lpstr>Troubleshooting guide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Leonidas Alexopoulos</dc:creator>
  <cp:lastModifiedBy>neidlin</cp:lastModifiedBy>
  <cp:revision>596</cp:revision>
  <dcterms:created xsi:type="dcterms:W3CDTF">2016-09-01T11:35:04Z</dcterms:created>
  <dcterms:modified xsi:type="dcterms:W3CDTF">2017-11-14T09:24:08Z</dcterms:modified>
</cp:coreProperties>
</file>